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0" r:id="rId2"/>
    <p:sldId id="281" r:id="rId3"/>
    <p:sldId id="282" r:id="rId4"/>
    <p:sldId id="28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60" r:id="rId19"/>
    <p:sldId id="261" r:id="rId20"/>
    <p:sldId id="262" r:id="rId21"/>
    <p:sldId id="263" r:id="rId22"/>
    <p:sldId id="264" r:id="rId23"/>
    <p:sldId id="279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2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октябрь 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Пространство и форма</c:v>
                </c:pt>
                <c:pt idx="1">
                  <c:v>Структуры, закономерности, узоры</c:v>
                </c:pt>
                <c:pt idx="2">
                  <c:v>Величины и измерения</c:v>
                </c:pt>
                <c:pt idx="3">
                  <c:v>Данные, частота, вероятность</c:v>
                </c:pt>
                <c:pt idx="4">
                  <c:v>Множества, числа, операции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2.4</c:v>
                </c:pt>
                <c:pt idx="1">
                  <c:v>3</c:v>
                </c:pt>
                <c:pt idx="2">
                  <c:v>3.5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январь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Пространство и форма</c:v>
                </c:pt>
                <c:pt idx="1">
                  <c:v>Структуры, закономерности, узоры</c:v>
                </c:pt>
                <c:pt idx="2">
                  <c:v>Величины и измерения</c:v>
                </c:pt>
                <c:pt idx="3">
                  <c:v>Данные, частота, вероятность</c:v>
                </c:pt>
                <c:pt idx="4">
                  <c:v>Множества, числа, операции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3.5</c:v>
                </c:pt>
                <c:pt idx="1">
                  <c:v>4.4000000000000004</c:v>
                </c:pt>
                <c:pt idx="2">
                  <c:v>4.3</c:v>
                </c:pt>
                <c:pt idx="3">
                  <c:v>2.8</c:v>
                </c:pt>
                <c:pt idx="4">
                  <c:v>4.5999999999999996</c:v>
                </c:pt>
              </c:numCache>
            </c:numRef>
          </c:val>
        </c:ser>
        <c:axId val="94428160"/>
        <c:axId val="93786880"/>
      </c:barChart>
      <c:catAx>
        <c:axId val="9442816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0"/>
            </a:pPr>
            <a:endParaRPr lang="ru-RU"/>
          </a:p>
        </c:txPr>
        <c:crossAx val="93786880"/>
        <c:crosses val="autoZero"/>
        <c:auto val="1"/>
        <c:lblAlgn val="ctr"/>
        <c:lblOffset val="100"/>
      </c:catAx>
      <c:valAx>
        <c:axId val="93786880"/>
        <c:scaling>
          <c:orientation val="minMax"/>
        </c:scaling>
        <c:axPos val="l"/>
        <c:majorGridlines/>
        <c:numFmt formatCode="General" sourceLinked="1"/>
        <c:tickLblPos val="nextTo"/>
        <c:crossAx val="9442816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C3739-C60E-4B4E-B8AB-38D35B14E033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6ECE6-8992-417A-B6F5-0B95503F54A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DA72-78D2-4728-925E-7DBD9DD085D2}" type="datetime1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5CC7A-DF09-4A59-93D7-EDE20EBA7531}" type="datetime1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9299-54A9-4C37-9BAE-B89AFFB24B49}" type="datetime1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8DF1-1195-4C8D-81C2-3BC0622EA530}" type="datetime1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A781-EA72-484E-8BCC-0CD8C05CD4F5}" type="datetime1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5D19-47AC-4DA6-BA08-2CD6615D7519}" type="datetime1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84AF-970C-42E9-A30F-22D855217ED8}" type="datetime1">
              <a:rPr lang="ru-RU" smtClean="0"/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8C71-76E1-4A2B-A06B-055C890D34C6}" type="datetime1">
              <a:rPr lang="ru-RU" smtClean="0"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F5311-23D9-4907-BEF2-8A547EFD5088}" type="datetime1">
              <a:rPr lang="ru-RU" smtClean="0"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15BA-B5D3-431F-8E08-BF8E59EE0E45}" type="datetime1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738-4EB9-4306-B5CD-04FFFD6BD561}" type="datetime1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5D396-9514-4A46-97FC-9DD775592FDE}" type="datetime1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214422"/>
            <a:ext cx="7858180" cy="14700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Инновационная деятельность в МДОУ «Гаевский детский сад»: актуальность, результаты, перспективы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4612" y="3000372"/>
            <a:ext cx="5715040" cy="3000396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/>
              <a:t> </a:t>
            </a:r>
            <a:r>
              <a:rPr lang="ru-RU" sz="2000" b="1" i="1" dirty="0">
                <a:solidFill>
                  <a:schemeClr val="tx1"/>
                </a:solidFill>
              </a:rPr>
              <a:t>«От того, как заложены элементарные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b="1" i="1" dirty="0">
                <a:solidFill>
                  <a:schemeClr val="tx1"/>
                </a:solidFill>
              </a:rPr>
              <a:t>математические представления, в значительной мере </a:t>
            </a:r>
            <a:r>
              <a:rPr lang="ru-RU" sz="2000" b="1" i="1" dirty="0" smtClean="0">
                <a:solidFill>
                  <a:schemeClr val="tx1"/>
                </a:solidFill>
              </a:rPr>
              <a:t>зависит дальнейший </a:t>
            </a:r>
            <a:r>
              <a:rPr lang="ru-RU" sz="2000" b="1" i="1" dirty="0">
                <a:solidFill>
                  <a:schemeClr val="tx1"/>
                </a:solidFill>
              </a:rPr>
              <a:t>путь математического развития,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b="1" i="1" dirty="0">
                <a:solidFill>
                  <a:schemeClr val="tx1"/>
                </a:solidFill>
              </a:rPr>
              <a:t>успешность продвижения ребенка в этой области знаний»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1600" b="1" i="1" dirty="0">
                <a:solidFill>
                  <a:schemeClr val="tx1"/>
                </a:solidFill>
              </a:rPr>
              <a:t>Л.А.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Венгер</a:t>
            </a:r>
            <a:endParaRPr lang="ru-RU" sz="1600" b="1" i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Советский психолог. Доктор психологических наук, профессор. Автор теории формирования познавательных способностей (сенсорных и интеллектуальных).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79690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Геометрические фигуры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357298"/>
            <a:ext cx="5929354" cy="516422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4414" y="274638"/>
            <a:ext cx="4429156" cy="10826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Табло с разметкой 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из 20 кубиков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6" name="object 27"/>
          <p:cNvSpPr/>
          <p:nvPr/>
        </p:nvSpPr>
        <p:spPr>
          <a:xfrm>
            <a:off x="1571604" y="1643050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500438"/>
            <a:ext cx="3357586" cy="270958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5057772" y="2000240"/>
            <a:ext cx="4086228" cy="1368412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Коробка с шариками </a:t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 разложения числа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43504" y="714356"/>
            <a:ext cx="4214842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Кубики для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строительства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357166"/>
            <a:ext cx="3714776" cy="278608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643314"/>
            <a:ext cx="3429024" cy="257176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643042" y="4000504"/>
            <a:ext cx="3228972" cy="1500198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Мозаичные </a:t>
            </a:r>
            <a:b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кубики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596" y="5214950"/>
            <a:ext cx="4143404" cy="8683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Игровое поле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571876"/>
            <a:ext cx="3065852" cy="298133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6" name="object 9"/>
          <p:cNvSpPr/>
          <p:nvPr/>
        </p:nvSpPr>
        <p:spPr>
          <a:xfrm>
            <a:off x="5429256" y="2000240"/>
            <a:ext cx="328614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428604"/>
            <a:ext cx="3593480" cy="2643206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4857752" y="357166"/>
            <a:ext cx="3257544" cy="939784"/>
          </a:xfrm>
          <a:prstGeom prst="rect">
            <a:avLst/>
          </a:prstGeom>
        </p:spPr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Игральные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кубики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2547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Сюжетное игровое поле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428736"/>
            <a:ext cx="6681445" cy="45720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43570" y="857232"/>
            <a:ext cx="3071834" cy="9397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Волчок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642918"/>
            <a:ext cx="4030401" cy="257176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071810"/>
            <a:ext cx="3695146" cy="321467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1285852" y="3929066"/>
            <a:ext cx="372903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Цифровые штампы</a:t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Штамп-картинка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85984" y="285728"/>
            <a:ext cx="1943088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Зеркало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357298"/>
            <a:ext cx="3461659" cy="1902803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6" name="object 5"/>
          <p:cNvSpPr/>
          <p:nvPr/>
        </p:nvSpPr>
        <p:spPr>
          <a:xfrm>
            <a:off x="5786446" y="2285992"/>
            <a:ext cx="3071834" cy="2357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7"/>
          <p:cNvSpPr/>
          <p:nvPr/>
        </p:nvSpPr>
        <p:spPr>
          <a:xfrm>
            <a:off x="1714480" y="3857628"/>
            <a:ext cx="3643338" cy="2357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215074" y="857232"/>
            <a:ext cx="2428892" cy="1214446"/>
          </a:xfrm>
          <a:prstGeom prst="rect">
            <a:avLst/>
          </a:prstGeom>
        </p:spPr>
        <p:txBody>
          <a:bodyPr bIns="91440" anchor="b" anchorCtr="0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Мешочек для тактильных игр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5786446" y="4929198"/>
            <a:ext cx="2571768" cy="1214446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Линейка-трафарет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Фишки и тубы для фишек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500174"/>
            <a:ext cx="6886791" cy="4572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4000" b="1" dirty="0" smtClean="0"/>
              <a:t>Концепция развития математического образования в МДОУ «Гаевский детский сад» «Математика вокруг нас»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5072074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4300" b="1" dirty="0"/>
              <a:t>Цель: создание условий для повышения качества математического образования детей дошкольного возраста.</a:t>
            </a:r>
          </a:p>
          <a:p>
            <a:pPr>
              <a:buNone/>
            </a:pPr>
            <a:r>
              <a:rPr lang="ru-RU" sz="4300" b="1" dirty="0"/>
              <a:t>Задачи: </a:t>
            </a:r>
          </a:p>
          <a:p>
            <a:pPr>
              <a:buNone/>
            </a:pPr>
            <a:r>
              <a:rPr lang="ru-RU" sz="4300" b="1" dirty="0"/>
              <a:t>1.     </a:t>
            </a:r>
            <a:r>
              <a:rPr lang="ru-RU" sz="4300" b="1" i="1" dirty="0"/>
              <a:t>Модернизация содержания учебных программ математического образования (связь с реальной жизнью, преемственность математического образования в дошкольном и начальном образовании).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2.     </a:t>
            </a:r>
            <a:r>
              <a:rPr lang="ru-RU" sz="4300" b="1" i="1" dirty="0"/>
              <a:t>Совершенствование профессиональной компетентности педагогов в использовании современных образовательных технологий математического образования (информационно-коммуникативные технологии, здоровьесберегающие технологии, проблемно-игровые технологии, познавательно-исследовательская деятельность, технология создания развивающей среды, </a:t>
            </a:r>
            <a:r>
              <a:rPr lang="ru-RU" sz="4300" b="1" i="1" dirty="0" err="1"/>
              <a:t>социоигровые</a:t>
            </a:r>
            <a:r>
              <a:rPr lang="ru-RU" sz="4300" b="1" i="1" dirty="0"/>
              <a:t> технологии и др.) в соответствии с Профессиональным стандартом «Педагог» и ФГОС ДО.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3.     </a:t>
            </a:r>
            <a:r>
              <a:rPr lang="ru-RU" sz="4300" b="1" i="1" dirty="0"/>
              <a:t>Внедрение в практику работы ДОУ новых форм, средств и методов организации математического развития детей.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4.     </a:t>
            </a:r>
            <a:r>
              <a:rPr lang="ru-RU" sz="4300" b="1" i="1" dirty="0"/>
              <a:t>Обеспечение наличия предметно-пространственной и информационной среды для математического образования дошкольников.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5.     </a:t>
            </a:r>
            <a:r>
              <a:rPr lang="ru-RU" sz="4300" b="1" i="1" dirty="0"/>
              <a:t>Формирование пакета диагностического инструментария оценки качества математического образования.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6.     </a:t>
            </a:r>
            <a:r>
              <a:rPr lang="ru-RU" sz="4300" b="1" i="1" dirty="0"/>
              <a:t>Обеспечение партнерского взаимодействия с семьями воспитанников по вопросам математического развития детей дошкольного возраста.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7.     </a:t>
            </a:r>
            <a:r>
              <a:rPr lang="ru-RU" sz="4300" b="1" i="1" dirty="0"/>
              <a:t>Обеспечение достаточного уровня базовых знаний для каждого обучающегося, формирование у участников образовательных отношений установки «нет неспособных к математике детей».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8.     </a:t>
            </a:r>
            <a:r>
              <a:rPr lang="ru-RU" sz="4300" b="1" i="1" dirty="0"/>
              <a:t>Развитие познавательной и творческой активности воспитанников ДОУ.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9.     </a:t>
            </a:r>
            <a:r>
              <a:rPr lang="ru-RU" sz="4300" b="1" i="1" dirty="0"/>
              <a:t>Обеспечение воспитанникам, имеющим высокую мотивацию и проявляющим выдающиеся математические способности, всех условий для развития и применения этих способностей.</a:t>
            </a:r>
            <a:endParaRPr lang="ru-RU" sz="4300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Методическая работа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    </a:t>
            </a:r>
            <a:r>
              <a:rPr lang="ru-RU" b="1" dirty="0" smtClean="0"/>
              <a:t> Консультация для педагогов «Использование эффективных образовательных технологий в математическом образовании дошкольников»</a:t>
            </a:r>
          </a:p>
          <a:p>
            <a:r>
              <a:rPr lang="ru-RU" b="1" dirty="0" smtClean="0"/>
              <a:t>     Консультация «Содержание Центров математики»</a:t>
            </a:r>
          </a:p>
          <a:p>
            <a:r>
              <a:rPr lang="ru-RU" b="1" dirty="0" smtClean="0"/>
              <a:t>    Семинар-практикум «Организация РППС как основной механизм реализации концепции математического развития воспитанников МДОУ «Гаевский детский сад»(Центры математики)»</a:t>
            </a:r>
          </a:p>
          <a:p>
            <a:r>
              <a:rPr lang="ru-RU" b="1" dirty="0" smtClean="0"/>
              <a:t>    Аукцион педагогических идей</a:t>
            </a:r>
          </a:p>
          <a:p>
            <a:r>
              <a:rPr lang="ru-RU" b="1" dirty="0" smtClean="0"/>
              <a:t>     Педагогические советы: «Обеспечение условий для освоения воспитанниками форм деятельности, первичных математических представлений и образов, используемых в жизни»,«Обеспечение преемственности дошкольного и начального общего образования в соответствии с ФГОС ДО и ФГОС начального образования в рамках социального партнёрства как условие достижения качества образования» </a:t>
            </a:r>
          </a:p>
          <a:p>
            <a:r>
              <a:rPr lang="ru-RU" b="1" dirty="0" smtClean="0"/>
              <a:t>   Разработка конспектов образовательной деятельности, картотек загадок, физкультминуток, считалок и т.п. математического содержания,</a:t>
            </a:r>
          </a:p>
          <a:p>
            <a:r>
              <a:rPr lang="ru-RU" b="1" dirty="0" smtClean="0"/>
              <a:t>     Конкурс для педагогов «Лучший центр по математике»</a:t>
            </a:r>
          </a:p>
          <a:p>
            <a:r>
              <a:rPr lang="ru-RU" b="1" dirty="0" smtClean="0"/>
              <a:t>     Самообразование педагогов.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Концепция развития математического образования в Российской Федерации</a:t>
            </a:r>
            <a:br>
              <a:rPr lang="ru-RU" sz="2800" b="1" dirty="0" smtClean="0"/>
            </a:br>
            <a:r>
              <a:rPr lang="ru-RU" sz="2800" b="1" dirty="0" smtClean="0"/>
              <a:t> (утверждена распоряжением Правительства РФ от 24.12.2013г. № 2506-р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25963"/>
          </a:xfrm>
        </p:spPr>
        <p:txBody>
          <a:bodyPr/>
          <a:lstStyle/>
          <a:p>
            <a:r>
              <a:rPr lang="ru-RU" dirty="0"/>
              <a:t>Цель </a:t>
            </a:r>
            <a:r>
              <a:rPr lang="ru-RU" dirty="0" smtClean="0"/>
              <a:t>Концепции </a:t>
            </a:r>
            <a:r>
              <a:rPr lang="ru-RU" dirty="0"/>
              <a:t>– вывести российское математическое образование на лидирующее положение в мире. Математика в России должна стать передовой и привлекательной областью знания и деятельности, получение математических знаний – осознанным и внутренне мотивированным процессом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Формы организации образовательной деятельности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образовательное предложение для целой группы детей/занятие </a:t>
            </a:r>
          </a:p>
          <a:p>
            <a:r>
              <a:rPr lang="ru-RU" b="1" dirty="0"/>
              <a:t>совместная образовательная деятельность </a:t>
            </a:r>
            <a:endParaRPr lang="ru-RU" b="1" dirty="0" smtClean="0"/>
          </a:p>
          <a:p>
            <a:r>
              <a:rPr lang="ru-RU" b="1" dirty="0"/>
              <a:t>образовательная деятельность в ходе режимных моментов </a:t>
            </a:r>
            <a:endParaRPr lang="ru-RU" b="1" dirty="0" smtClean="0"/>
          </a:p>
          <a:p>
            <a:r>
              <a:rPr lang="ru-RU" b="1" dirty="0"/>
              <a:t>самостоятельная деятельность в условиях развивающей </a:t>
            </a:r>
            <a:r>
              <a:rPr lang="ru-RU" b="1" dirty="0" smtClean="0"/>
              <a:t>предметно-пространственной </a:t>
            </a:r>
            <a:r>
              <a:rPr lang="ru-RU" b="1" dirty="0"/>
              <a:t>среды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Развивающая среда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21</a:t>
            </a:fld>
            <a:endParaRPr lang="ru-RU"/>
          </a:p>
        </p:txBody>
      </p:sp>
      <p:pic>
        <p:nvPicPr>
          <p:cNvPr id="1026" name="Picture 2" descr="H:\DCIM\101PHOTO\SAM_412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8319999" cy="4680000"/>
          </a:xfrm>
          <a:prstGeom prst="rect">
            <a:avLst/>
          </a:prstGeom>
          <a:noFill/>
        </p:spPr>
      </p:pic>
      <p:pic>
        <p:nvPicPr>
          <p:cNvPr id="1027" name="Picture 3" descr="H:\DCIM\101PHOTO\SAM_41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500174"/>
            <a:ext cx="8320000" cy="4680000"/>
          </a:xfrm>
          <a:prstGeom prst="rect">
            <a:avLst/>
          </a:prstGeom>
          <a:noFill/>
        </p:spPr>
      </p:pic>
      <p:pic>
        <p:nvPicPr>
          <p:cNvPr id="7" name="Рисунок 6" descr="SAM_41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1500174"/>
            <a:ext cx="8320000" cy="4680000"/>
          </a:xfrm>
          <a:prstGeom prst="rect">
            <a:avLst/>
          </a:prstGeom>
        </p:spPr>
      </p:pic>
      <p:pic>
        <p:nvPicPr>
          <p:cNvPr id="8" name="Рисунок 7" descr="SAM_413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1500174"/>
            <a:ext cx="8320000" cy="4680000"/>
          </a:xfrm>
          <a:prstGeom prst="rect">
            <a:avLst/>
          </a:prstGeom>
        </p:spPr>
      </p:pic>
      <p:pic>
        <p:nvPicPr>
          <p:cNvPr id="9" name="Рисунок 8" descr="SAM_413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96" y="1500174"/>
            <a:ext cx="8320000" cy="4680000"/>
          </a:xfrm>
          <a:prstGeom prst="rect">
            <a:avLst/>
          </a:prstGeom>
        </p:spPr>
      </p:pic>
      <p:pic>
        <p:nvPicPr>
          <p:cNvPr id="10" name="Рисунок 9" descr="SAM_413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96" y="1500174"/>
            <a:ext cx="8320000" cy="4680000"/>
          </a:xfrm>
          <a:prstGeom prst="rect">
            <a:avLst/>
          </a:prstGeom>
        </p:spPr>
      </p:pic>
      <p:pic>
        <p:nvPicPr>
          <p:cNvPr id="11" name="Рисунок 10" descr="SAM_413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842" y="1500174"/>
            <a:ext cx="8320000" cy="4680000"/>
          </a:xfrm>
          <a:prstGeom prst="rect">
            <a:avLst/>
          </a:prstGeom>
        </p:spPr>
      </p:pic>
      <p:pic>
        <p:nvPicPr>
          <p:cNvPr id="12" name="Рисунок 11" descr="SAM_413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842" y="1500174"/>
            <a:ext cx="832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Результаты промежуточного мониторинга реализации программы «</a:t>
            </a:r>
            <a:r>
              <a:rPr lang="ru-RU" sz="3200" b="1" dirty="0" err="1" smtClean="0"/>
              <a:t>Мате:плюс</a:t>
            </a:r>
            <a:r>
              <a:rPr lang="ru-RU" sz="3200" b="1" dirty="0" smtClean="0"/>
              <a:t>. Математика в детском саду»</a:t>
            </a:r>
            <a:endParaRPr lang="ru-RU" sz="32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Перспективы инновационной деятельности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/>
              <a:t>Конкурсы </a:t>
            </a:r>
            <a:r>
              <a:rPr lang="ru-RU" b="1" dirty="0"/>
              <a:t>педагогического мастерства по реализации программы </a:t>
            </a:r>
            <a:r>
              <a:rPr lang="ru-RU" b="1" dirty="0" err="1" smtClean="0"/>
              <a:t>Мате:плюс</a:t>
            </a:r>
            <a:endParaRPr lang="ru-RU" b="1" dirty="0" smtClean="0"/>
          </a:p>
          <a:p>
            <a:r>
              <a:rPr lang="ru-RU" b="1" dirty="0" smtClean="0"/>
              <a:t>Повышение </a:t>
            </a:r>
            <a:r>
              <a:rPr lang="ru-RU" b="1" dirty="0"/>
              <a:t>квалификации </a:t>
            </a:r>
            <a:r>
              <a:rPr lang="ru-RU" b="1" dirty="0" smtClean="0"/>
              <a:t>педагогов</a:t>
            </a:r>
          </a:p>
          <a:p>
            <a:r>
              <a:rPr lang="ru-RU" b="1" dirty="0" smtClean="0"/>
              <a:t>Сетевого </a:t>
            </a:r>
            <a:r>
              <a:rPr lang="ru-RU" b="1" dirty="0"/>
              <a:t>сопровождения инновационной </a:t>
            </a:r>
            <a:r>
              <a:rPr lang="ru-RU" b="1" dirty="0" smtClean="0"/>
              <a:t>деятельности</a:t>
            </a:r>
          </a:p>
          <a:p>
            <a:r>
              <a:rPr lang="ru-RU" b="1" dirty="0" smtClean="0"/>
              <a:t>Внедрение  </a:t>
            </a:r>
            <a:r>
              <a:rPr lang="ru-RU" b="1" dirty="0"/>
              <a:t>программы Мате  плюс  в  работу  дошкольных  образовательных  организаций Ирбитского района </a:t>
            </a:r>
            <a:endParaRPr lang="ru-RU" b="1" dirty="0" smtClean="0"/>
          </a:p>
          <a:p>
            <a:r>
              <a:rPr lang="ru-RU" b="1" dirty="0" smtClean="0"/>
              <a:t>Презентация  </a:t>
            </a:r>
            <a:r>
              <a:rPr lang="ru-RU" b="1" dirty="0"/>
              <a:t>результатов работы инновационной площадки на муниципальном и др. </a:t>
            </a:r>
            <a:r>
              <a:rPr lang="ru-RU" b="1" dirty="0" smtClean="0"/>
              <a:t>уровнях </a:t>
            </a:r>
          </a:p>
          <a:p>
            <a:r>
              <a:rPr lang="ru-RU" b="1" dirty="0" smtClean="0"/>
              <a:t>Сотрудничество </a:t>
            </a:r>
            <a:r>
              <a:rPr lang="ru-RU" b="1" dirty="0"/>
              <a:t>с Институтом развития образования Свердловской </a:t>
            </a:r>
            <a:r>
              <a:rPr lang="ru-RU" b="1" dirty="0" smtClean="0"/>
              <a:t>области </a:t>
            </a:r>
          </a:p>
          <a:p>
            <a:r>
              <a:rPr lang="ru-RU" b="1" dirty="0" smtClean="0"/>
              <a:t>Систематические </a:t>
            </a:r>
            <a:r>
              <a:rPr lang="ru-RU" b="1" dirty="0"/>
              <a:t>публикации в педагогической прессе и специализированных сборниках в сотрудничестве с издательствами "Национальное образование", «Дошкольное воспитание», «Ребенок в детском саду</a:t>
            </a:r>
            <a:r>
              <a:rPr lang="ru-RU" b="1" dirty="0" smtClean="0"/>
              <a:t>» </a:t>
            </a:r>
            <a:endParaRPr lang="ru-RU" b="1" dirty="0"/>
          </a:p>
          <a:p>
            <a:r>
              <a:rPr lang="ru-RU" b="1" dirty="0" smtClean="0"/>
              <a:t>Присвоению </a:t>
            </a:r>
            <a:r>
              <a:rPr lang="ru-RU" b="1" dirty="0"/>
              <a:t>статуса федеральной инновационной площадки  Национального института качества образования.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24</a:t>
            </a:fld>
            <a:endParaRPr lang="ru-RU"/>
          </a:p>
        </p:txBody>
      </p:sp>
      <p:pic>
        <p:nvPicPr>
          <p:cNvPr id="2050" name="Picture 2" descr="H:\DCIM\101PHOTO\SAM_319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159999" cy="6120000"/>
          </a:xfrm>
          <a:prstGeom prst="rect">
            <a:avLst/>
          </a:prstGeom>
          <a:noFill/>
        </p:spPr>
      </p:pic>
      <p:pic>
        <p:nvPicPr>
          <p:cNvPr id="2051" name="Picture 3" descr="H:\DCIM\101PHOTO\SAM_31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6"/>
            <a:ext cx="8160000" cy="6120000"/>
          </a:xfrm>
          <a:prstGeom prst="rect">
            <a:avLst/>
          </a:prstGeom>
          <a:noFill/>
        </p:spPr>
      </p:pic>
      <p:pic>
        <p:nvPicPr>
          <p:cNvPr id="7" name="Рисунок 6" descr="SAM_4129.JPG"/>
          <p:cNvPicPr>
            <a:picLocks noChangeAspect="1"/>
          </p:cNvPicPr>
          <p:nvPr/>
        </p:nvPicPr>
        <p:blipFill>
          <a:blip r:embed="rId5"/>
          <a:srcRect l="6250" r="20312"/>
          <a:stretch>
            <a:fillRect/>
          </a:stretch>
        </p:blipFill>
        <p:spPr>
          <a:xfrm>
            <a:off x="511034" y="357166"/>
            <a:ext cx="7990056" cy="6120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57166"/>
            <a:ext cx="8217303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Концепция </a:t>
            </a:r>
            <a:r>
              <a:rPr lang="ru-RU" sz="3200" b="1" dirty="0"/>
              <a:t>развития математического образования в Российской </a:t>
            </a:r>
            <a:r>
              <a:rPr lang="ru-RU" sz="3200" b="1" dirty="0" smtClean="0"/>
              <a:t>Федерации: дошкольное образование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Система учебных программ математического образования в дошкольном образовании при участии семьи «должна обеспечить условия (прежде всего предметно-пространственную и информационную среду, образовательные ситуации, средства педагогической поддержки ребенка) для освоения воспитанниками форм деятельности, первичных математических представлений и образов</a:t>
            </a:r>
            <a:r>
              <a:rPr lang="ru-RU" b="1" dirty="0"/>
              <a:t>, используемых в жизни</a:t>
            </a:r>
            <a:r>
              <a:rPr lang="ru-RU" dirty="0"/>
              <a:t>».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b="1" dirty="0"/>
              <a:t>Мате: плюс. Математика в детском саду</a:t>
            </a:r>
            <a:r>
              <a:rPr lang="ru-RU" dirty="0"/>
              <a:t>»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i="1" dirty="0"/>
              <a:t>Программа основывается на данных современных научных исследований в области психологии детского развития, опирается на лучший отечественный и зарубежный педагогический опыт и построена на современных научных принципах и теориях.</a:t>
            </a:r>
            <a:endParaRPr lang="ru-RU" dirty="0"/>
          </a:p>
          <a:p>
            <a:r>
              <a:rPr lang="ru-RU" i="1" dirty="0" smtClean="0"/>
              <a:t>Составители: </a:t>
            </a:r>
            <a:r>
              <a:rPr lang="ru-RU" i="1" dirty="0"/>
              <a:t>Ирина Евгеньевна Федосова (руководитель Национального института качества образования) и </a:t>
            </a:r>
            <a:r>
              <a:rPr lang="ru-RU" i="1" dirty="0" err="1"/>
              <a:t>Загвоздкин</a:t>
            </a:r>
            <a:r>
              <a:rPr lang="ru-RU" i="1" dirty="0"/>
              <a:t> Владимир Константинович </a:t>
            </a:r>
            <a:r>
              <a:rPr lang="ru-RU" dirty="0"/>
              <a:t> (с</a:t>
            </a:r>
            <a:r>
              <a:rPr lang="ru-RU" i="1" dirty="0"/>
              <a:t>тарший научный сотрудник ФИРО).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/>
          <p:nvPr/>
        </p:nvSpPr>
        <p:spPr>
          <a:xfrm>
            <a:off x="2357422" y="2285992"/>
            <a:ext cx="4887849" cy="4316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29190" y="5357826"/>
            <a:ext cx="1593557" cy="13353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4294967295"/>
          </p:nvPr>
        </p:nvSpPr>
        <p:spPr>
          <a:xfrm>
            <a:off x="8415146" y="6464985"/>
            <a:ext cx="206375" cy="17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870">
              <a:lnSpc>
                <a:spcPts val="1240"/>
              </a:lnSpc>
            </a:pPr>
            <a:fld id="{81D60167-4931-47E6-BA6A-407CBD079E47}" type="slidenum">
              <a:rPr dirty="0"/>
              <a:pPr marL="102870">
                <a:lnSpc>
                  <a:spcPts val="1240"/>
                </a:lnSpc>
              </a:pPr>
              <a:t>5</a:t>
            </a:fld>
            <a:endParaRPr dirty="0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643042" y="1505930"/>
            <a:ext cx="7043758" cy="1470025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Содержание комплекта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МАТЕ: плюс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/>
          <p:nvPr/>
        </p:nvSpPr>
        <p:spPr>
          <a:xfrm>
            <a:off x="7194804" y="1456944"/>
            <a:ext cx="1595627" cy="1309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47917" y="3250946"/>
            <a:ext cx="149352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Calibri"/>
                <a:cs typeface="Calibri"/>
              </a:rPr>
              <a:t>Карточки </a:t>
            </a:r>
            <a:r>
              <a:rPr sz="1100" b="1" dirty="0">
                <a:latin typeface="Calibri"/>
                <a:cs typeface="Calibri"/>
              </a:rPr>
              <a:t>для</a:t>
            </a:r>
            <a:r>
              <a:rPr sz="1100" b="1" spc="-9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педагогов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24 карточки формата</a:t>
            </a:r>
            <a:r>
              <a:rPr sz="1100" spc="-11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А5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47917" y="3753866"/>
            <a:ext cx="2265045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Многочисленные идеи игр и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заданий  со всеми материалами из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коробки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83121" y="1628787"/>
            <a:ext cx="1368805" cy="9648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79946" y="1625625"/>
            <a:ext cx="1375410" cy="971550"/>
          </a:xfrm>
          <a:custGeom>
            <a:avLst/>
            <a:gdLst/>
            <a:ahLst/>
            <a:cxnLst/>
            <a:rect l="l" t="t" r="r" b="b"/>
            <a:pathLst>
              <a:path w="1375409" h="971550">
                <a:moveTo>
                  <a:pt x="0" y="971143"/>
                </a:moveTo>
                <a:lnTo>
                  <a:pt x="1375155" y="971143"/>
                </a:lnTo>
                <a:lnTo>
                  <a:pt x="1375155" y="0"/>
                </a:lnTo>
                <a:lnTo>
                  <a:pt x="0" y="0"/>
                </a:lnTo>
                <a:lnTo>
                  <a:pt x="0" y="971143"/>
                </a:lnTo>
                <a:close/>
              </a:path>
            </a:pathLst>
          </a:custGeom>
          <a:ln w="6349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3553" y="1722399"/>
            <a:ext cx="1368805" cy="964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80378" y="1719224"/>
            <a:ext cx="1375410" cy="971550"/>
          </a:xfrm>
          <a:custGeom>
            <a:avLst/>
            <a:gdLst/>
            <a:ahLst/>
            <a:cxnLst/>
            <a:rect l="l" t="t" r="r" b="b"/>
            <a:pathLst>
              <a:path w="1375409" h="971550">
                <a:moveTo>
                  <a:pt x="0" y="971143"/>
                </a:moveTo>
                <a:lnTo>
                  <a:pt x="1375155" y="971143"/>
                </a:lnTo>
                <a:lnTo>
                  <a:pt x="1375155" y="0"/>
                </a:lnTo>
                <a:lnTo>
                  <a:pt x="0" y="0"/>
                </a:lnTo>
                <a:lnTo>
                  <a:pt x="0" y="971143"/>
                </a:lnTo>
                <a:close/>
              </a:path>
            </a:pathLst>
          </a:custGeom>
          <a:ln w="6349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80176" y="1795005"/>
            <a:ext cx="1368171" cy="964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79676" y="1484757"/>
            <a:ext cx="1018159" cy="1440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79676" y="3140964"/>
            <a:ext cx="1018159" cy="10181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83763" y="1757045"/>
            <a:ext cx="1983105" cy="1193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Calibri"/>
                <a:cs typeface="Calibri"/>
              </a:rPr>
              <a:t>Методические</a:t>
            </a:r>
            <a:r>
              <a:rPr sz="1100" b="1" spc="-8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рекомендации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Рекомендации по развитию  математических способностей у  детей, по ведению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наблюдений,  а также идеи игр и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заданий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на каждый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день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83763" y="3250946"/>
            <a:ext cx="2112010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Calibri"/>
                <a:cs typeface="Calibri"/>
              </a:rPr>
              <a:t>Материалы </a:t>
            </a:r>
            <a:r>
              <a:rPr sz="1100" b="1" dirty="0">
                <a:latin typeface="Calibri"/>
                <a:cs typeface="Calibri"/>
              </a:rPr>
              <a:t>для </a:t>
            </a:r>
            <a:r>
              <a:rPr sz="1100" b="1" spc="-5" dirty="0">
                <a:latin typeface="Calibri"/>
                <a:cs typeface="Calibri"/>
              </a:rPr>
              <a:t>копирования</a:t>
            </a:r>
            <a:r>
              <a:rPr sz="1100" b="1" spc="-7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(CD)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83763" y="3586226"/>
            <a:ext cx="2127885" cy="523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Дополнительные материалы для  распечатки: страницы с заданиями  для детей, бланки для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воспитателя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86380" y="4572008"/>
            <a:ext cx="2632074" cy="18611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47513" y="4903825"/>
            <a:ext cx="2641600" cy="1870710"/>
          </a:xfrm>
          <a:custGeom>
            <a:avLst/>
            <a:gdLst/>
            <a:ahLst/>
            <a:cxnLst/>
            <a:rect l="l" t="t" r="r" b="b"/>
            <a:pathLst>
              <a:path w="2641600" h="1870709">
                <a:moveTo>
                  <a:pt x="0" y="1870710"/>
                </a:moveTo>
                <a:lnTo>
                  <a:pt x="2641600" y="1870710"/>
                </a:lnTo>
                <a:lnTo>
                  <a:pt x="2641600" y="0"/>
                </a:lnTo>
                <a:lnTo>
                  <a:pt x="0" y="0"/>
                </a:lnTo>
                <a:lnTo>
                  <a:pt x="0" y="1870710"/>
                </a:lnTo>
                <a:close/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037333" y="6244031"/>
            <a:ext cx="2610485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Calibri"/>
                <a:cs typeface="Calibri"/>
              </a:rPr>
              <a:t>даны </a:t>
            </a:r>
            <a:r>
              <a:rPr sz="1100" dirty="0">
                <a:latin typeface="Calibri"/>
                <a:cs typeface="Calibri"/>
              </a:rPr>
              <a:t>ссылки на подходящие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развивающие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42976" y="285728"/>
            <a:ext cx="7772400" cy="790344"/>
          </a:xfrm>
          <a:prstGeom prst="rect">
            <a:avLst/>
          </a:prstGeom>
        </p:spPr>
        <p:txBody>
          <a:bodyPr vert="horz" wrap="square" lIns="0" tIns="234060" rIns="0" bIns="0" rtlCol="0">
            <a:spAutoFit/>
          </a:bodyPr>
          <a:lstStyle/>
          <a:p>
            <a:pPr marL="950594">
              <a:lnSpc>
                <a:spcPct val="100000"/>
              </a:lnSpc>
            </a:pPr>
            <a:r>
              <a:rPr sz="3600" b="1" spc="-25" smtClean="0">
                <a:solidFill>
                  <a:srgbClr val="7030A0"/>
                </a:solidFill>
              </a:rPr>
              <a:t>М</a:t>
            </a:r>
            <a:r>
              <a:rPr lang="ru-RU" sz="3600" b="1" spc="-25" dirty="0" err="1" smtClean="0">
                <a:solidFill>
                  <a:srgbClr val="7030A0"/>
                </a:solidFill>
              </a:rPr>
              <a:t>атериалы</a:t>
            </a:r>
            <a:r>
              <a:rPr lang="ru-RU" sz="3600" b="1" spc="-25" dirty="0" smtClean="0">
                <a:solidFill>
                  <a:srgbClr val="7030A0"/>
                </a:solidFill>
              </a:rPr>
              <a:t> для педагога</a:t>
            </a:r>
            <a:endParaRPr sz="3600" b="1" spc="-40" dirty="0">
              <a:solidFill>
                <a:srgbClr val="7030A0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86788" y="1159002"/>
            <a:ext cx="601281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980179" algn="l"/>
              </a:tabLst>
            </a:pP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МЕТОДИЧЕСКИЕ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 РЕКОМЕНДАЦИИ	КАРТОЧКИ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1400" b="1" spc="-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ЗАДАНИЯМИ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34667" y="4832222"/>
            <a:ext cx="2647950" cy="143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5" dirty="0">
                <a:solidFill>
                  <a:srgbClr val="C00000"/>
                </a:solidFill>
                <a:latin typeface="Calibri"/>
                <a:cs typeface="Calibri"/>
              </a:rPr>
              <a:t>ТАБЛИЦЫ</a:t>
            </a:r>
            <a:r>
              <a:rPr sz="1400" b="1" spc="-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НАБЛЮДЕНИЙ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Times New Roman"/>
              <a:cs typeface="Times New Roman"/>
            </a:endParaRPr>
          </a:p>
          <a:p>
            <a:pPr marL="15240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latin typeface="Calibri"/>
                <a:cs typeface="Calibri"/>
              </a:rPr>
              <a:t>Таблицы</a:t>
            </a:r>
            <a:r>
              <a:rPr sz="1100" b="1" spc="-7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наблюдений</a:t>
            </a:r>
            <a:endParaRPr sz="110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Лист формата А3 на каждого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ребенка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 marL="1524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Таблицы для записи наблюдений за  развитием ребенка в возрасте </a:t>
            </a:r>
            <a:r>
              <a:rPr sz="1100" spc="-5" dirty="0">
                <a:latin typeface="Calibri"/>
                <a:cs typeface="Calibri"/>
              </a:rPr>
              <a:t>до </a:t>
            </a:r>
            <a:r>
              <a:rPr sz="1100" dirty="0">
                <a:latin typeface="Calibri"/>
                <a:cs typeface="Calibri"/>
              </a:rPr>
              <a:t>5 лет и от  5 лет. По каждому направлению в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таблицах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/>
          <p:nvPr/>
        </p:nvSpPr>
        <p:spPr>
          <a:xfrm>
            <a:off x="2222119" y="5105272"/>
            <a:ext cx="1197724" cy="8497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18944" y="5102097"/>
            <a:ext cx="1204595" cy="856615"/>
          </a:xfrm>
          <a:custGeom>
            <a:avLst/>
            <a:gdLst/>
            <a:ahLst/>
            <a:cxnLst/>
            <a:rect l="l" t="t" r="r" b="b"/>
            <a:pathLst>
              <a:path w="1204595" h="856614">
                <a:moveTo>
                  <a:pt x="0" y="856107"/>
                </a:moveTo>
                <a:lnTo>
                  <a:pt x="1204074" y="856107"/>
                </a:lnTo>
                <a:lnTo>
                  <a:pt x="1204074" y="0"/>
                </a:lnTo>
                <a:lnTo>
                  <a:pt x="0" y="0"/>
                </a:lnTo>
                <a:lnTo>
                  <a:pt x="0" y="856107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17344" y="5209235"/>
            <a:ext cx="1197724" cy="8497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4169" y="5206060"/>
            <a:ext cx="1204595" cy="856615"/>
          </a:xfrm>
          <a:custGeom>
            <a:avLst/>
            <a:gdLst/>
            <a:ahLst/>
            <a:cxnLst/>
            <a:rect l="l" t="t" r="r" b="b"/>
            <a:pathLst>
              <a:path w="1204595" h="856614">
                <a:moveTo>
                  <a:pt x="0" y="856107"/>
                </a:moveTo>
                <a:lnTo>
                  <a:pt x="1204074" y="856107"/>
                </a:lnTo>
                <a:lnTo>
                  <a:pt x="1204074" y="0"/>
                </a:lnTo>
                <a:lnTo>
                  <a:pt x="0" y="0"/>
                </a:lnTo>
                <a:lnTo>
                  <a:pt x="0" y="856107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08123" y="5313184"/>
            <a:ext cx="1202105" cy="852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04948" y="5310009"/>
            <a:ext cx="1209040" cy="859790"/>
          </a:xfrm>
          <a:custGeom>
            <a:avLst/>
            <a:gdLst/>
            <a:ahLst/>
            <a:cxnLst/>
            <a:rect l="l" t="t" r="r" b="b"/>
            <a:pathLst>
              <a:path w="1209039" h="859789">
                <a:moveTo>
                  <a:pt x="0" y="859218"/>
                </a:moveTo>
                <a:lnTo>
                  <a:pt x="1208455" y="859218"/>
                </a:lnTo>
                <a:lnTo>
                  <a:pt x="1208455" y="0"/>
                </a:lnTo>
                <a:lnTo>
                  <a:pt x="0" y="0"/>
                </a:lnTo>
                <a:lnTo>
                  <a:pt x="0" y="859218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14905" y="3106673"/>
            <a:ext cx="1827530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Calibri"/>
                <a:cs typeface="Calibri"/>
              </a:rPr>
              <a:t>Моя математическая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тетрадь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14905" y="3274314"/>
            <a:ext cx="218821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Тетрадь 1 для детей </a:t>
            </a:r>
            <a:r>
              <a:rPr sz="1100" spc="-5" dirty="0">
                <a:latin typeface="Calibri"/>
                <a:cs typeface="Calibri"/>
              </a:rPr>
              <a:t>до </a:t>
            </a:r>
            <a:r>
              <a:rPr sz="1100" dirty="0">
                <a:latin typeface="Calibri"/>
                <a:cs typeface="Calibri"/>
              </a:rPr>
              <a:t>5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лет</a:t>
            </a:r>
            <a:endParaRPr sz="11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Тетрадь 2 для детей старше 5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лет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84067" y="1556766"/>
            <a:ext cx="1018158" cy="1440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80892" y="1553591"/>
            <a:ext cx="1024890" cy="1446530"/>
          </a:xfrm>
          <a:custGeom>
            <a:avLst/>
            <a:gdLst/>
            <a:ahLst/>
            <a:cxnLst/>
            <a:rect l="l" t="t" r="r" b="b"/>
            <a:pathLst>
              <a:path w="1024889" h="1446530">
                <a:moveTo>
                  <a:pt x="0" y="1446402"/>
                </a:moveTo>
                <a:lnTo>
                  <a:pt x="1024508" y="1446402"/>
                </a:lnTo>
                <a:lnTo>
                  <a:pt x="1024508" y="0"/>
                </a:lnTo>
                <a:lnTo>
                  <a:pt x="0" y="0"/>
                </a:lnTo>
                <a:lnTo>
                  <a:pt x="0" y="1446402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79676" y="1556766"/>
            <a:ext cx="1018159" cy="14400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76501" y="1553591"/>
            <a:ext cx="1024890" cy="1446530"/>
          </a:xfrm>
          <a:custGeom>
            <a:avLst/>
            <a:gdLst/>
            <a:ahLst/>
            <a:cxnLst/>
            <a:rect l="l" t="t" r="r" b="b"/>
            <a:pathLst>
              <a:path w="1024889" h="1446530">
                <a:moveTo>
                  <a:pt x="0" y="1446402"/>
                </a:moveTo>
                <a:lnTo>
                  <a:pt x="1024509" y="1446402"/>
                </a:lnTo>
                <a:lnTo>
                  <a:pt x="1024509" y="0"/>
                </a:lnTo>
                <a:lnTo>
                  <a:pt x="0" y="0"/>
                </a:lnTo>
                <a:lnTo>
                  <a:pt x="0" y="1446402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50990" y="1556766"/>
            <a:ext cx="1017295" cy="14400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7815" y="1553591"/>
            <a:ext cx="1024255" cy="1446530"/>
          </a:xfrm>
          <a:custGeom>
            <a:avLst/>
            <a:gdLst/>
            <a:ahLst/>
            <a:cxnLst/>
            <a:rect l="l" t="t" r="r" b="b"/>
            <a:pathLst>
              <a:path w="1024254" h="1446530">
                <a:moveTo>
                  <a:pt x="0" y="1446402"/>
                </a:moveTo>
                <a:lnTo>
                  <a:pt x="1023645" y="1446402"/>
                </a:lnTo>
                <a:lnTo>
                  <a:pt x="1023645" y="0"/>
                </a:lnTo>
                <a:lnTo>
                  <a:pt x="0" y="0"/>
                </a:lnTo>
                <a:lnTo>
                  <a:pt x="0" y="1446402"/>
                </a:lnTo>
                <a:close/>
              </a:path>
            </a:pathLst>
          </a:custGeom>
          <a:ln w="6349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47486" y="1556766"/>
            <a:ext cx="1017295" cy="14400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44311" y="1553591"/>
            <a:ext cx="1024255" cy="1446530"/>
          </a:xfrm>
          <a:custGeom>
            <a:avLst/>
            <a:gdLst/>
            <a:ahLst/>
            <a:cxnLst/>
            <a:rect l="l" t="t" r="r" b="b"/>
            <a:pathLst>
              <a:path w="1024254" h="1446530">
                <a:moveTo>
                  <a:pt x="0" y="1446402"/>
                </a:moveTo>
                <a:lnTo>
                  <a:pt x="1023645" y="1446402"/>
                </a:lnTo>
                <a:lnTo>
                  <a:pt x="1023645" y="0"/>
                </a:lnTo>
                <a:lnTo>
                  <a:pt x="0" y="0"/>
                </a:lnTo>
                <a:lnTo>
                  <a:pt x="0" y="1446402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986788" y="1159002"/>
            <a:ext cx="147510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РАБОЧИЕ</a:t>
            </a:r>
            <a:r>
              <a:rPr sz="1400" b="1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ТЕТРАДИ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20944" y="1159002"/>
            <a:ext cx="259651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ДИАГНОСТИЧЕСКИЕ</a:t>
            </a:r>
            <a:r>
              <a:rPr sz="1400" b="1" spc="-7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МАТЕРИАЛЫ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54726" y="3106673"/>
            <a:ext cx="2178050" cy="523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Calibri"/>
                <a:cs typeface="Calibri"/>
              </a:rPr>
              <a:t>Диагностические</a:t>
            </a:r>
            <a:r>
              <a:rPr sz="1100" b="1" spc="-1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материалы</a:t>
            </a:r>
            <a:endParaRPr sz="11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Тетрадь 1 для детей от 4 </a:t>
            </a:r>
            <a:r>
              <a:rPr sz="1100" spc="-5" dirty="0">
                <a:latin typeface="Calibri"/>
                <a:cs typeface="Calibri"/>
              </a:rPr>
              <a:t>до </a:t>
            </a:r>
            <a:r>
              <a:rPr sz="1100" dirty="0">
                <a:latin typeface="Calibri"/>
                <a:cs typeface="Calibri"/>
              </a:rPr>
              <a:t>5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лет</a:t>
            </a:r>
            <a:endParaRPr sz="11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Тетрадь 2 для детей от 5 </a:t>
            </a:r>
            <a:r>
              <a:rPr sz="1100" spc="-5" dirty="0">
                <a:latin typeface="Calibri"/>
                <a:cs typeface="Calibri"/>
              </a:rPr>
              <a:t>до </a:t>
            </a:r>
            <a:r>
              <a:rPr sz="1100" dirty="0">
                <a:latin typeface="Calibri"/>
                <a:cs typeface="Calibri"/>
              </a:rPr>
              <a:t>6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лет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914400" y="274639"/>
            <a:ext cx="7772400" cy="851899"/>
          </a:xfrm>
          <a:prstGeom prst="rect">
            <a:avLst/>
          </a:prstGeom>
        </p:spPr>
        <p:txBody>
          <a:bodyPr vert="horz" wrap="square" lIns="0" tIns="234060" rIns="0" bIns="0" rtlCol="0">
            <a:spAutoFit/>
          </a:bodyPr>
          <a:lstStyle/>
          <a:p>
            <a:pPr marL="950594">
              <a:lnSpc>
                <a:spcPct val="100000"/>
              </a:lnSpc>
            </a:pPr>
            <a:r>
              <a:rPr b="1" spc="-25" smtClean="0">
                <a:solidFill>
                  <a:srgbClr val="7030A0"/>
                </a:solidFill>
              </a:rPr>
              <a:t>М</a:t>
            </a:r>
            <a:r>
              <a:rPr lang="ru-RU" b="1" spc="-25" dirty="0" err="1" smtClean="0">
                <a:solidFill>
                  <a:srgbClr val="7030A0"/>
                </a:solidFill>
              </a:rPr>
              <a:t>атериалы</a:t>
            </a:r>
            <a:r>
              <a:rPr lang="ru-RU" b="1" spc="-25" dirty="0" smtClean="0">
                <a:solidFill>
                  <a:srgbClr val="7030A0"/>
                </a:solidFill>
              </a:rPr>
              <a:t> для детей</a:t>
            </a:r>
            <a:endParaRPr b="1" spc="-5" dirty="0">
              <a:solidFill>
                <a:srgbClr val="7030A0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86380" y="4071942"/>
            <a:ext cx="1501904" cy="11060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72330" y="4000504"/>
            <a:ext cx="1714512" cy="12233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5074" y="5143512"/>
            <a:ext cx="1571636" cy="13573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83511" y="4760214"/>
            <a:ext cx="4554220" cy="1997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5915">
              <a:lnSpc>
                <a:spcPct val="100000"/>
              </a:lnSpc>
            </a:pP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КАРТОЧКИ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С ОПИСАНИЯМИ</a:t>
            </a:r>
            <a:r>
              <a:rPr sz="1400" b="1" spc="-1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ИГР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Times New Roman"/>
              <a:cs typeface="Times New Roman"/>
            </a:endParaRPr>
          </a:p>
          <a:p>
            <a:pPr marL="190944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Calibri"/>
                <a:cs typeface="Calibri"/>
              </a:rPr>
              <a:t>Карточки для</a:t>
            </a:r>
            <a:r>
              <a:rPr sz="1400" b="1" spc="-1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детей</a:t>
            </a:r>
            <a:endParaRPr sz="1400">
              <a:latin typeface="Calibri"/>
              <a:cs typeface="Calibri"/>
            </a:endParaRPr>
          </a:p>
          <a:p>
            <a:pPr marL="1909445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55 карточек формата</a:t>
            </a:r>
            <a:r>
              <a:rPr sz="1400" spc="-1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А6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marL="1909445" marR="620395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Иллюстрированные описания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игр  с материалами из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коробки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64294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Медведи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000108"/>
            <a:ext cx="5254616" cy="285752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071810"/>
            <a:ext cx="3643338" cy="354907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Игровые карточки для детей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357298"/>
            <a:ext cx="3395783" cy="269558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5" name="object 4"/>
          <p:cNvSpPr/>
          <p:nvPr/>
        </p:nvSpPr>
        <p:spPr>
          <a:xfrm>
            <a:off x="3643306" y="4214818"/>
            <a:ext cx="4929222" cy="2428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72034" y="2857496"/>
            <a:ext cx="4071966" cy="1225536"/>
          </a:xfrm>
          <a:prstGeom prst="rect">
            <a:avLst/>
          </a:prstGeom>
        </p:spPr>
        <p:txBody>
          <a:bodyPr bIns="91440" anchor="b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Подставки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 карточек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557</Words>
  <Application>Microsoft Office PowerPoint</Application>
  <PresentationFormat>Экран (4:3)</PresentationFormat>
  <Paragraphs>114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Инновационная деятельность в МДОУ «Гаевский детский сад»: актуальность, результаты, перспективы</vt:lpstr>
      <vt:lpstr>Концепция развития математического образования в Российской Федерации  (утверждена распоряжением Правительства РФ от 24.12.2013г. № 2506-р</vt:lpstr>
      <vt:lpstr>Концепция развития математического образования в Российской Федерации: дошкольное образование</vt:lpstr>
      <vt:lpstr>«Мате: плюс. Математика в детском саду» </vt:lpstr>
      <vt:lpstr>Слайд 5</vt:lpstr>
      <vt:lpstr>Материалы для педагога</vt:lpstr>
      <vt:lpstr>Материалы для детей</vt:lpstr>
      <vt:lpstr>Медведи </vt:lpstr>
      <vt:lpstr>Игровые карточки для детей</vt:lpstr>
      <vt:lpstr>Геометрические фигуры</vt:lpstr>
      <vt:lpstr>Табло с разметкой  из 20 кубиков</vt:lpstr>
      <vt:lpstr>Кубики для  строительства</vt:lpstr>
      <vt:lpstr>Игровое поле</vt:lpstr>
      <vt:lpstr>Сюжетное игровое поле</vt:lpstr>
      <vt:lpstr>Волчок </vt:lpstr>
      <vt:lpstr>Зеркало</vt:lpstr>
      <vt:lpstr>Фишки и тубы для фишек</vt:lpstr>
      <vt:lpstr> Концепция развития математического образования в МДОУ «Гаевский детский сад» «Математика вокруг нас»</vt:lpstr>
      <vt:lpstr>Методическая работа</vt:lpstr>
      <vt:lpstr>Формы организации образовательной деятельности</vt:lpstr>
      <vt:lpstr>Развивающая среда</vt:lpstr>
      <vt:lpstr>Результаты промежуточного мониторинга реализации программы «Мате:плюс. Математика в детском саду»</vt:lpstr>
      <vt:lpstr>Перспективы инновационной деятельности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«Инновационная деятельность в МДОУ «Гаевский детский сад»: актуальность, результаты, перспективы.»</dc:title>
  <dc:creator>Бибигуль</dc:creator>
  <cp:lastModifiedBy>Бибигуль</cp:lastModifiedBy>
  <cp:revision>111</cp:revision>
  <dcterms:created xsi:type="dcterms:W3CDTF">2020-02-12T11:23:06Z</dcterms:created>
  <dcterms:modified xsi:type="dcterms:W3CDTF">2020-02-12T13:16:29Z</dcterms:modified>
</cp:coreProperties>
</file>